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69" r:id="rId6"/>
    <p:sldId id="258" r:id="rId7"/>
    <p:sldId id="262" r:id="rId8"/>
    <p:sldId id="273" r:id="rId9"/>
    <p:sldId id="272" r:id="rId10"/>
    <p:sldId id="261" r:id="rId11"/>
    <p:sldId id="270" r:id="rId12"/>
    <p:sldId id="274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1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F4B4F-24BE-0995-9C81-2A44A2942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0B87B7-F524-6FF1-0521-5E5392934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EED61-840B-27DE-0500-CF20F6EC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9674B8-7600-EC8C-090A-9701A4D8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E7557-F8FC-FCFE-B708-AE6F880D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3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1493A-2A79-1C9E-38DF-E5A513B37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84C921-3085-3B01-F42E-2F0AD6DDF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3F844-3097-9A99-92EF-83332F07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B9042-27F7-6CEB-C8DE-CF680FD7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4437C-794D-0D00-6252-8AE2745A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4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123C22-9FFA-6F33-E5E8-72B89B274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A326F8-0209-1675-3D12-3DBF218F8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A6694-0309-9C99-7587-6A66E751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A50CB4-1171-3515-1E80-CD867848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60979-9B68-7FDB-8EF1-905FB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4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E3DAD-2936-A6C6-4736-246A83FC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E4634B-EDFF-A277-312A-B8369E989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595ED-6E7C-FA09-3DD2-66D8B639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0200E-F583-23DD-2E14-5EB354827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1CED9A-43ED-0073-B39A-E1A23C9EA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25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DF194-D629-D5D7-DA5C-8E4D834B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F44542-1F08-9CDC-0DB1-D9899F3F8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4B20B9-4E30-8D8F-5007-6D82BEDC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9EBBE-A2E4-BAEA-5293-523636AD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4C38C3-8B08-E60F-285A-7AD7894C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39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985BB-AE43-3724-00B4-FF9A3DF8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D4DCF-8249-FC1D-5883-BB1F41CDB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4F1BB7-74AC-2B69-7279-13C7BE42A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01E46C-8B84-1E5B-36BC-F0B2065D8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408FC4-36C8-BA71-0AAF-B2DBBD52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9B6035-69A0-3FA8-3AA7-371E7DC7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F7354-C865-3DCC-5E30-0C96D622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427A93-78CC-3DF5-706A-3CC72AAB7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A2F99B-3B0A-BAB5-F857-000EDBC12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F999CD-AFF0-3E45-8DDA-55607D6C1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0B92E8-92C7-424F-F397-E2316163B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219D63-D757-3027-ECC2-BC93020F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8C6396-7C9C-ADB7-456F-EFA7F6CF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FF59D7-D43B-9539-6B1D-F20C8AB4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7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8AF89-F915-771C-B4C2-BC188E74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938B8F-7FAC-2D13-A212-B44CA1C5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77CCAF-C935-CC1C-840F-CB80C6480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3CA649-225F-0814-183E-83985FF1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1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7CDE5F-E983-E7F9-61A6-083E7F2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3E9024-F883-28C4-FADF-0C8B7CC48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ADE6DD-FF0E-38A3-C842-ECAB5FBC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5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6A996-70BE-13FC-2B50-7D63FB8D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75CAC7-8797-C48F-FF1B-19C78DDD3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54BD4C-1FD1-28A0-F5F2-5B412A85E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C815B3-DD90-BD5B-66D1-E293C84F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CC0E27-6072-5368-56C6-0038F613F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9CB63-8830-E5B7-FFDE-BB9D523F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38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75712-B1DD-AC73-8047-207A6C6B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8B8D7A-B493-84FE-362E-12F72527D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DA9927-EF79-AC36-73C2-3BA68AD58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3BB61D-0FBD-A3C5-C098-925D2615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D250F-E60A-00BC-2655-B7A44EF34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08487-6688-0530-F608-7B5081F7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0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100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3E7D8-8DAE-7210-57B2-5176B97E2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4DCED9-88F5-D6A3-FD01-1B542B514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2A4AF8-6F12-6A4C-41E3-608B01D79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58087-2CAB-417E-B343-C326A208632A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D00018-50BC-6316-7ED9-3673DA494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87E3D-CC66-F9C9-636C-FC0872745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52057-4467-499D-9777-AF861C467D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0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F7ADA-9EDA-5EC5-5FCD-E60429F65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253" y="388437"/>
            <a:ext cx="9144000" cy="1007226"/>
          </a:xfrm>
        </p:spPr>
        <p:txBody>
          <a:bodyPr>
            <a:noAutofit/>
          </a:bodyPr>
          <a:lstStyle/>
          <a:p>
            <a:r>
              <a:rPr lang="ru-RU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КУРО</a:t>
            </a:r>
            <a:br>
              <a:rPr lang="ru-RU" sz="3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 содержания образования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81535A-B411-CBDC-F249-DAEFDDD4E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631" y="1652922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Мастер-класс «Особенности обучения школьников русскому языку в полиэтническом классе»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8E3DB-4C9D-12A2-A0BB-01ED0E534360}"/>
              </a:ext>
            </a:extLst>
          </p:cNvPr>
          <p:cNvSpPr txBox="1"/>
          <p:nvPr/>
        </p:nvSpPr>
        <p:spPr>
          <a:xfrm>
            <a:off x="470943" y="3806575"/>
            <a:ext cx="11442620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О методических приёмах развития речевой деятельности школьников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 уроках русского языка в условиях  полиэтнического класса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( из опыта работы)</a:t>
            </a:r>
            <a:endParaRPr lang="ru-RU" b="1" dirty="0"/>
          </a:p>
          <a:p>
            <a:endParaRPr lang="ru-RU" dirty="0"/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Арлова Алефтина Петровна,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учитель русского языка и литературы  МБОУ «Лицей Климовска»,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г.о. Подольск</a:t>
            </a:r>
          </a:p>
        </p:txBody>
      </p:sp>
    </p:spTree>
    <p:extLst>
      <p:ext uri="{BB962C8B-B14F-4D97-AF65-F5344CB8AC3E}">
        <p14:creationId xmlns:p14="http://schemas.microsoft.com/office/powerpoint/2010/main" val="410176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D637C-AA73-BC52-CEBB-22FDE2373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89" y="365125"/>
            <a:ext cx="11682664" cy="7177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для обучающихся с неродным русским языком.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повторяем?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5C1A1-9235-6F36-8B38-07754C2DF934}"/>
              </a:ext>
            </a:extLst>
          </p:cNvPr>
          <p:cNvSpPr txBox="1"/>
          <p:nvPr/>
        </p:nvSpPr>
        <p:spPr>
          <a:xfrm>
            <a:off x="646036" y="1082842"/>
            <a:ext cx="1037053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Ударение.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Род имён существительных.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Число имён существительных.</a:t>
            </a:r>
          </a:p>
          <a:p>
            <a:pPr marL="514350" indent="-514350" algn="ctr">
              <a:buAutoNum type="arabicPeriod" startAt="4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Склонение числительных. </a:t>
            </a:r>
          </a:p>
          <a:p>
            <a:pPr marL="514350" indent="-514350" algn="ctr">
              <a:buAutoNum type="arabicPeriod" startAt="4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Паронимы.</a:t>
            </a:r>
          </a:p>
          <a:p>
            <a:pPr marL="514350" indent="-514350" algn="ctr">
              <a:buAutoNum type="arabicPeriod" startAt="4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Многозначность слов.</a:t>
            </a:r>
          </a:p>
          <a:p>
            <a:pPr marL="514350" indent="-514350" algn="ctr">
              <a:buAutoNum type="arabicPeriod" startAt="4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сравнения прилагательных.</a:t>
            </a:r>
          </a:p>
          <a:p>
            <a:pPr marL="514350" indent="-514350" algn="ctr">
              <a:buAutoNum type="arabicPeriod" startAt="4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в речи  глаголов, деепричастных и причастных оборотов.</a:t>
            </a:r>
          </a:p>
          <a:p>
            <a:pPr marL="514350" indent="-514350" algn="ctr">
              <a:buAutoNum type="arabicPeriod" startAt="4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Морфемный состав слова.</a:t>
            </a:r>
          </a:p>
          <a:p>
            <a:pPr marL="514350" indent="-514350" algn="ctr">
              <a:buAutoNum type="arabicPeriod" startAt="4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Фразеологизмы</a:t>
            </a:r>
          </a:p>
          <a:p>
            <a:pPr marL="514350" indent="-514350" algn="ctr">
              <a:buAutoNum type="arabicPeriod" startAt="4"/>
            </a:pP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 startAt="4"/>
            </a:pP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 startAt="4"/>
            </a:pP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7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2F80-D72F-C22A-7425-C3025B8D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263"/>
            <a:ext cx="10515600" cy="4932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 Домино народной мудрости»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(подбери русские пословицы- синонимы)  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F362076-7DBC-388A-7FC6-D00A1EFB2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708072"/>
              </p:ext>
            </p:extLst>
          </p:nvPr>
        </p:nvGraphicFramePr>
        <p:xfrm>
          <a:off x="405063" y="1455821"/>
          <a:ext cx="11381874" cy="513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0937">
                  <a:extLst>
                    <a:ext uri="{9D8B030D-6E8A-4147-A177-3AD203B41FA5}">
                      <a16:colId xmlns:a16="http://schemas.microsoft.com/office/drawing/2014/main" val="2765617806"/>
                    </a:ext>
                  </a:extLst>
                </a:gridCol>
                <a:gridCol w="5690937">
                  <a:extLst>
                    <a:ext uri="{9D8B030D-6E8A-4147-A177-3AD203B41FA5}">
                      <a16:colId xmlns:a16="http://schemas.microsoft.com/office/drawing/2014/main" val="4141886333"/>
                    </a:ext>
                  </a:extLst>
                </a:gridCol>
              </a:tblGrid>
              <a:tr h="51333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Пословицы разных народов , например, таджикские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Русские пословицы- синонимы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961796"/>
                  </a:ext>
                </a:extLst>
              </a:tr>
              <a:tr h="513331">
                <a:tc>
                  <a:txBody>
                    <a:bodyPr/>
                    <a:lstStyle/>
                    <a:p>
                      <a:r>
                        <a:rPr lang="ru-RU" dirty="0"/>
                        <a:t>1.Утром горы, вечером фонтаны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Утро вечера мудренее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377764"/>
                  </a:ext>
                </a:extLst>
              </a:tr>
              <a:tr h="513331">
                <a:tc>
                  <a:txBody>
                    <a:bodyPr/>
                    <a:lstStyle/>
                    <a:p>
                      <a:r>
                        <a:rPr lang="ru-RU" dirty="0"/>
                        <a:t>2. Не откладывай сегодняшнюю работу на завтра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398631"/>
                  </a:ext>
                </a:extLst>
              </a:tr>
              <a:tr h="513331">
                <a:tc>
                  <a:txBody>
                    <a:bodyPr/>
                    <a:lstStyle/>
                    <a:p>
                      <a:r>
                        <a:rPr lang="ru-RU" dirty="0"/>
                        <a:t>3.Нужный камень тяжести не приносит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981709"/>
                  </a:ext>
                </a:extLst>
              </a:tr>
              <a:tr h="513331">
                <a:tc>
                  <a:txBody>
                    <a:bodyPr/>
                    <a:lstStyle/>
                    <a:p>
                      <a:r>
                        <a:rPr lang="ru-RU" dirty="0"/>
                        <a:t>4.Плохая привычка- горе души.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554678"/>
                  </a:ext>
                </a:extLst>
              </a:tr>
              <a:tr h="513331">
                <a:tc>
                  <a:txBody>
                    <a:bodyPr/>
                    <a:lstStyle/>
                    <a:p>
                      <a:r>
                        <a:rPr lang="ru-RU" dirty="0"/>
                        <a:t>5. Сначала о главном.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9102"/>
                  </a:ext>
                </a:extLst>
              </a:tr>
              <a:tr h="513331">
                <a:tc>
                  <a:txBody>
                    <a:bodyPr/>
                    <a:lstStyle/>
                    <a:p>
                      <a:r>
                        <a:rPr lang="ru-RU" dirty="0"/>
                        <a:t>6. Слепой слепого  в тёмной ночи узнает.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58368"/>
                  </a:ext>
                </a:extLst>
              </a:tr>
              <a:tr h="513331">
                <a:tc>
                  <a:txBody>
                    <a:bodyPr/>
                    <a:lstStyle/>
                    <a:p>
                      <a:r>
                        <a:rPr lang="ru-RU" dirty="0"/>
                        <a:t>7. Без трудов нет и заработка.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526006"/>
                  </a:ext>
                </a:extLst>
              </a:tr>
              <a:tr h="513331">
                <a:tc>
                  <a:txBody>
                    <a:bodyPr/>
                    <a:lstStyle/>
                    <a:p>
                      <a:r>
                        <a:rPr lang="ru-RU" dirty="0"/>
                        <a:t>8. И хорошая лошадь иногда спотыкается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176444"/>
                  </a:ext>
                </a:extLst>
              </a:tr>
              <a:tr h="513331">
                <a:tc>
                  <a:txBody>
                    <a:bodyPr/>
                    <a:lstStyle/>
                    <a:p>
                      <a:r>
                        <a:rPr lang="ru-RU" dirty="0"/>
                        <a:t>*</a:t>
                      </a:r>
                      <a:r>
                        <a:rPr lang="ru-RU" dirty="0" err="1"/>
                        <a:t>Аспи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пешкашро</a:t>
                      </a:r>
                      <a:r>
                        <a:rPr lang="ru-RU" dirty="0"/>
                        <a:t> ба </a:t>
                      </a:r>
                      <a:r>
                        <a:rPr lang="ru-RU" dirty="0" err="1"/>
                        <a:t>дандонаш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нигохнамекунанд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807291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AF8CE2-0C6B-9886-5F3B-1F32C258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36" y="125934"/>
            <a:ext cx="922708" cy="1203951"/>
          </a:xfrm>
          <a:prstGeom prst="rect">
            <a:avLst/>
          </a:prstGeom>
        </p:spPr>
      </p:pic>
      <p:pic>
        <p:nvPicPr>
          <p:cNvPr id="5" name="Рисунок 4" descr="Изображение выглядит как млекопитающее, лошадь, трав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B8624F9-8083-8DEA-EC2D-D1790509B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179" y="6110603"/>
            <a:ext cx="638747" cy="4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7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D9616-4EBD-FAE3-402C-3DDDB019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 Домино народной мудрости»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(подбери русские пословицы- синонимы)</a:t>
            </a:r>
            <a:endParaRPr lang="ru-RU" sz="27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23EB0E1-2211-86DA-0A60-5999A2A0D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370601"/>
              </p:ext>
            </p:extLst>
          </p:nvPr>
        </p:nvGraphicFramePr>
        <p:xfrm>
          <a:off x="417095" y="1343818"/>
          <a:ext cx="11357810" cy="5165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8905">
                  <a:extLst>
                    <a:ext uri="{9D8B030D-6E8A-4147-A177-3AD203B41FA5}">
                      <a16:colId xmlns:a16="http://schemas.microsoft.com/office/drawing/2014/main" val="1850005139"/>
                    </a:ext>
                  </a:extLst>
                </a:gridCol>
                <a:gridCol w="5678905">
                  <a:extLst>
                    <a:ext uri="{9D8B030D-6E8A-4147-A177-3AD203B41FA5}">
                      <a16:colId xmlns:a16="http://schemas.microsoft.com/office/drawing/2014/main" val="1521410447"/>
                    </a:ext>
                  </a:extLst>
                </a:gridCol>
              </a:tblGrid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Пословицы разных народов , например, узбекские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Русские пословицы- синонимы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234069"/>
                  </a:ext>
                </a:extLst>
              </a:tr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1. Настоящее не линяет, сливочное масло не портится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330103"/>
                  </a:ext>
                </a:extLst>
              </a:tr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2. Ум не в возрасте, а в голове.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546907"/>
                  </a:ext>
                </a:extLst>
              </a:tr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3. Время дорого, уйдёт- пожалеешь.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725125"/>
                  </a:ext>
                </a:extLst>
              </a:tr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4. Ребёнка надо воспитывать с малых лет, а жену- с первого дня.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199569"/>
                  </a:ext>
                </a:extLst>
              </a:tr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5. Один весенний день год кормит.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41844"/>
                  </a:ext>
                </a:extLst>
              </a:tr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6. Дурные дела плохого человека опережают его на весту.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676584"/>
                  </a:ext>
                </a:extLst>
              </a:tr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7. Каждый – к своему народу, а утка- к озеру.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144396"/>
                  </a:ext>
                </a:extLst>
              </a:tr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8. Труд для умного- слава и честь, а глупому- горе и страдание.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773254"/>
                  </a:ext>
                </a:extLst>
              </a:tr>
              <a:tr h="463588">
                <a:tc>
                  <a:txBody>
                    <a:bodyPr/>
                    <a:lstStyle/>
                    <a:p>
                      <a:r>
                        <a:rPr lang="ru-RU" dirty="0"/>
                        <a:t>9. Не откладывай сегодняшнюю работу на завтра.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82207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286752-7ABA-0E28-45DF-8C9FF08C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065" y="80528"/>
            <a:ext cx="92057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87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92872-1BA0-4711-D029-4257E70F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14" y="51887"/>
            <a:ext cx="11730788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для обучающихся с неродным русским языком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великий, могучий, правдивый и свободный русский язык!»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2FE5D3-4B88-08E4-57EF-5610DD803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758" y="1196977"/>
            <a:ext cx="3946358" cy="2088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266FC-4B8E-3AAA-B309-AE839CD20F43}"/>
              </a:ext>
            </a:extLst>
          </p:cNvPr>
          <p:cNvSpPr txBox="1"/>
          <p:nvPr/>
        </p:nvSpPr>
        <p:spPr>
          <a:xfrm>
            <a:off x="2227847" y="3824051"/>
            <a:ext cx="716881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твой наставник — великий, могучий,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переводчик, он проводник,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штурмуешь познания кручи,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Выучи русский язык!</a:t>
            </a:r>
          </a:p>
          <a:p>
            <a:pPr algn="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Сабир Абдулла, узбек. поэт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23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3FCB6-2022-AFAA-2D14-939039B0A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67" y="-51272"/>
            <a:ext cx="11497919" cy="765843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полиэтнический класс?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157A0A-579B-67A5-DBA2-C7E505335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110" y="2428092"/>
            <a:ext cx="2164138" cy="2156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BEB450-B3C6-3D52-1B6E-997DCB63B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34" y="2212605"/>
            <a:ext cx="2336530" cy="23721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05D813-742F-E329-59DC-5C3F82C19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110" y="4987464"/>
            <a:ext cx="2286198" cy="1042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38F2F-8DE8-1017-6EE5-60EA5CF3CE02}"/>
              </a:ext>
            </a:extLst>
          </p:cNvPr>
          <p:cNvSpPr txBox="1"/>
          <p:nvPr/>
        </p:nvSpPr>
        <p:spPr>
          <a:xfrm>
            <a:off x="9691110" y="6189595"/>
            <a:ext cx="221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Таджикский сомони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2F27CE-3D41-14B4-C11C-70520A7E0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34" y="4929700"/>
            <a:ext cx="2213877" cy="1029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31C91-7AAA-94D5-00CB-7C30C2FE8237}"/>
              </a:ext>
            </a:extLst>
          </p:cNvPr>
          <p:cNvSpPr txBox="1"/>
          <p:nvPr/>
        </p:nvSpPr>
        <p:spPr>
          <a:xfrm>
            <a:off x="693716" y="6004929"/>
            <a:ext cx="164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Узбекский сум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99F09A-90FB-6669-F9A9-E51959AD9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429" y="1361981"/>
            <a:ext cx="5791702" cy="459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E3B5E-D82B-7888-3CF1-0E6CB335D787}"/>
              </a:ext>
            </a:extLst>
          </p:cNvPr>
          <p:cNvSpPr txBox="1"/>
          <p:nvPr/>
        </p:nvSpPr>
        <p:spPr>
          <a:xfrm>
            <a:off x="4596063" y="5958763"/>
            <a:ext cx="316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 Отечества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44003-2732-6737-397E-CF99493C26BE}"/>
              </a:ext>
            </a:extLst>
          </p:cNvPr>
          <p:cNvSpPr txBox="1"/>
          <p:nvPr/>
        </p:nvSpPr>
        <p:spPr>
          <a:xfrm>
            <a:off x="1876927" y="540248"/>
            <a:ext cx="9906000" cy="88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70"/>
              </a:spcBef>
              <a:spcAft>
                <a:spcPts val="67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язык отражает культуру того народа, который на нем говорит.</a:t>
            </a:r>
          </a:p>
          <a:p>
            <a:pPr algn="r">
              <a:spcBef>
                <a:spcPts val="670"/>
              </a:spcBef>
              <a:spcAft>
                <a:spcPts val="67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Л.В. Щерба</a:t>
            </a:r>
            <a:endParaRPr lang="ru-RU" sz="2000" b="1" i="1" dirty="0">
              <a:solidFill>
                <a:srgbClr val="C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0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046F4-163D-9B52-CA3D-F711F558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430" y="-95832"/>
            <a:ext cx="8237621" cy="1325563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сочинений « Моё Отечество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B4439-3F61-9401-C51C-A100454E33EA}"/>
              </a:ext>
            </a:extLst>
          </p:cNvPr>
          <p:cNvSpPr txBox="1"/>
          <p:nvPr/>
        </p:nvSpPr>
        <p:spPr>
          <a:xfrm>
            <a:off x="389020" y="1137398"/>
            <a:ext cx="5390147" cy="526297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конкурса: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мой родной город (улица, река, море, горы);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мой родной язык;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музыка (песни, танцы) моего Отечества;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любимая книга на родном языке;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моё имя (имена моих родителей);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герои и легенды моего Отечества;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шутки и предрассудки моего Отечества;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моё Отечество завтра;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символы моего Отечества. 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E651A-5741-4BD1-F3B2-10C6094DC1C1}"/>
              </a:ext>
            </a:extLst>
          </p:cNvPr>
          <p:cNvSpPr txBox="1"/>
          <p:nvPr/>
        </p:nvSpPr>
        <p:spPr>
          <a:xfrm>
            <a:off x="6653463" y="1137399"/>
            <a:ext cx="5149517" cy="563231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чём  писали мои дети? 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«Давид – это звучит гордо!»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 О судьбе  моего Отечества»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 В гости на Родину моего папы»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 К истокам моих предков»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«А ларчик просто открывался. Или Тайна моего имени».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«Зажигательные танцы Молдовы».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« Мой солнечный Баку»</a:t>
            </a:r>
          </a:p>
          <a:p>
            <a:pPr>
              <a:spcBef>
                <a:spcPct val="50000"/>
              </a:spcBef>
            </a:pP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38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86C53-F938-0CE2-6F09-A97F5722E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11"/>
            <a:ext cx="10515600" cy="10342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OpenSansLight"/>
              </a:rPr>
              <a:t>Р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OpenSansLight"/>
              </a:rPr>
              <a:t>егиональный конкурс сочинений обучающихся с неродным русским языком "Моё Отечество"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OpenSansLight"/>
              </a:rPr>
              <a:t>.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OpenSansLight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таджикского народа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306982-B9AE-C66A-A0DC-0632EDCC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10624" b="13119"/>
          <a:stretch/>
        </p:blipFill>
        <p:spPr>
          <a:xfrm rot="5400000">
            <a:off x="4002703" y="2929292"/>
            <a:ext cx="4117190" cy="24010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F2ACB2-D193-4981-5CDD-66E184F7B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8" y="4189335"/>
            <a:ext cx="3426259" cy="2275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078581-7EC3-F8A7-164A-3A342853E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226" y="1346524"/>
            <a:ext cx="2533202" cy="24969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AA816A-331C-B3D3-9B64-0FB63D6A1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689" y="4190918"/>
            <a:ext cx="3133656" cy="22737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810665-1922-06BD-AADE-FB22C8A49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23" y="1346524"/>
            <a:ext cx="3364832" cy="1572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BEDFF-684F-505C-C755-31D33AD98417}"/>
              </a:ext>
            </a:extLst>
          </p:cNvPr>
          <p:cNvSpPr txBox="1"/>
          <p:nvPr/>
        </p:nvSpPr>
        <p:spPr>
          <a:xfrm>
            <a:off x="5065588" y="1239252"/>
            <a:ext cx="2206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Точикистон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6185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E9EEED6-3D2F-D83B-4F9D-CC4005D70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547" y="0"/>
            <a:ext cx="11369842" cy="1143000"/>
          </a:xfrm>
        </p:spPr>
        <p:txBody>
          <a:bodyPr/>
          <a:lstStyle/>
          <a:p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Душанбе  и его окрестностей</a:t>
            </a:r>
          </a:p>
        </p:txBody>
      </p:sp>
      <p:pic>
        <p:nvPicPr>
          <p:cNvPr id="17413" name="Picture 5" descr="Душанбе">
            <a:extLst>
              <a:ext uri="{FF2B5EF4-FFF2-40B4-BE49-F238E27FC236}">
                <a16:creationId xmlns:a16="http://schemas.microsoft.com/office/drawing/2014/main" id="{F0B9A494-2360-13E6-985C-3A8C02A5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>
            <a:fillRect/>
          </a:stretch>
        </p:blipFill>
        <p:spPr bwMode="auto">
          <a:xfrm>
            <a:off x="4484075" y="1279560"/>
            <a:ext cx="3528649" cy="25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Душанбе. Гиссарская крепость">
            <a:extLst>
              <a:ext uri="{FF2B5EF4-FFF2-40B4-BE49-F238E27FC236}">
                <a16:creationId xmlns:a16="http://schemas.microsoft.com/office/drawing/2014/main" id="{66EC031D-FB80-C046-F53B-27A1585E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" b="6943"/>
          <a:stretch>
            <a:fillRect/>
          </a:stretch>
        </p:blipFill>
        <p:spPr bwMode="auto">
          <a:xfrm>
            <a:off x="173236" y="3809432"/>
            <a:ext cx="3567363" cy="25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4" name="Text Box 16">
            <a:extLst>
              <a:ext uri="{FF2B5EF4-FFF2-40B4-BE49-F238E27FC236}">
                <a16:creationId xmlns:a16="http://schemas.microsoft.com/office/drawing/2014/main" id="{B20A6CA8-AA30-5CF0-59CA-9B618935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47" y="6409375"/>
            <a:ext cx="320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chemeClr val="bg1"/>
                </a:solidFill>
              </a:rPr>
              <a:t>     </a:t>
            </a:r>
            <a:r>
              <a:rPr lang="ru-RU" altLang="ru-RU" b="1" dirty="0">
                <a:solidFill>
                  <a:srgbClr val="002060"/>
                </a:solidFill>
              </a:rPr>
              <a:t>Гиссарская крепость</a:t>
            </a:r>
          </a:p>
        </p:txBody>
      </p:sp>
      <p:sp>
        <p:nvSpPr>
          <p:cNvPr id="17430" name="AutoShape 22">
            <a:extLst>
              <a:ext uri="{FF2B5EF4-FFF2-40B4-BE49-F238E27FC236}">
                <a16:creationId xmlns:a16="http://schemas.microsoft.com/office/drawing/2014/main" id="{FEDDAC60-69A7-8C09-AD68-3D8F26C12A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32" name="Picture 24">
            <a:extLst>
              <a:ext uri="{FF2B5EF4-FFF2-40B4-BE49-F238E27FC236}">
                <a16:creationId xmlns:a16="http://schemas.microsoft.com/office/drawing/2014/main" id="{CA40061F-50CA-5B8D-636F-A46749FE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47" y="1173960"/>
            <a:ext cx="3599001" cy="2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4" name="AutoShape 26">
            <a:extLst>
              <a:ext uri="{FF2B5EF4-FFF2-40B4-BE49-F238E27FC236}">
                <a16:creationId xmlns:a16="http://schemas.microsoft.com/office/drawing/2014/main" id="{B91B6378-C4B4-3946-1F18-6FEE6DEC89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36" name="AutoShape 28">
            <a:extLst>
              <a:ext uri="{FF2B5EF4-FFF2-40B4-BE49-F238E27FC236}">
                <a16:creationId xmlns:a16="http://schemas.microsoft.com/office/drawing/2014/main" id="{41765B15-4C1E-9AF3-1DAA-F2945B0B99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37" name="Picture 29">
            <a:extLst>
              <a:ext uri="{FF2B5EF4-FFF2-40B4-BE49-F238E27FC236}">
                <a16:creationId xmlns:a16="http://schemas.microsoft.com/office/drawing/2014/main" id="{097DA402-9C99-6177-352D-898EB4FF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459" y="1073528"/>
            <a:ext cx="3568387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8" name="Text Box 30">
            <a:extLst>
              <a:ext uri="{FF2B5EF4-FFF2-40B4-BE49-F238E27FC236}">
                <a16:creationId xmlns:a16="http://schemas.microsoft.com/office/drawing/2014/main" id="{FD5B0D26-66BF-F2BE-CC33-6F54F38AA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852" y="3493298"/>
            <a:ext cx="289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  </a:t>
            </a:r>
            <a:r>
              <a:rPr lang="ru-RU" altLang="ru-RU" b="1" dirty="0">
                <a:solidFill>
                  <a:srgbClr val="002060"/>
                </a:solidFill>
              </a:rPr>
              <a:t>Национальный музей</a:t>
            </a:r>
          </a:p>
        </p:txBody>
      </p:sp>
      <p:sp>
        <p:nvSpPr>
          <p:cNvPr id="17439" name="Text Box 31">
            <a:extLst>
              <a:ext uri="{FF2B5EF4-FFF2-40B4-BE49-F238E27FC236}">
                <a16:creationId xmlns:a16="http://schemas.microsoft.com/office/drawing/2014/main" id="{A71F0F3F-BAE9-F8CD-B56C-839E3C08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186" y="3337880"/>
            <a:ext cx="2111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    </a:t>
            </a:r>
            <a:r>
              <a:rPr lang="ru-RU" altLang="ru-RU" b="1" dirty="0">
                <a:solidFill>
                  <a:srgbClr val="002060"/>
                </a:solidFill>
              </a:rPr>
              <a:t>Парк Победы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4D67EC-9CED-E54B-4BFE-57E7FAB42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782" y="4106082"/>
            <a:ext cx="3567362" cy="20066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277FD8-FD9F-BF32-79C1-7B28985C9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327" y="4284319"/>
            <a:ext cx="3186589" cy="2125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7704C-9722-97BE-B599-B75DAD6EA6F2}"/>
              </a:ext>
            </a:extLst>
          </p:cNvPr>
          <p:cNvSpPr txBox="1"/>
          <p:nvPr/>
        </p:nvSpPr>
        <p:spPr>
          <a:xfrm>
            <a:off x="9733703" y="6360674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Памир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55A806-03CF-7996-28F4-4F29AD44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47" y="96253"/>
            <a:ext cx="10515600" cy="11790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Light"/>
                <a:ea typeface="+mj-ea"/>
                <a:cs typeface="+mj-cs"/>
              </a:rPr>
              <a:t>Региональный конкурс сочинений обучающихся с неродным русским языком "Моё Отечество"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Light"/>
                <a:ea typeface="+mj-ea"/>
                <a:cs typeface="+mj-cs"/>
              </a:rPr>
              <a:t>.</a:t>
            </a:r>
            <a:r>
              <a:rPr lang="ru-RU" dirty="0"/>
              <a:t> </a:t>
            </a:r>
            <a:br>
              <a:rPr lang="ru-RU" dirty="0"/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 узбекского народа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9A9214-1729-824E-7B4A-700A3E353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5244" b="14054"/>
          <a:stretch/>
        </p:blipFill>
        <p:spPr>
          <a:xfrm rot="5400000">
            <a:off x="3707030" y="2963338"/>
            <a:ext cx="4435477" cy="27277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6BB276-E94C-A30B-2623-DD41F4E44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56" y="2033335"/>
            <a:ext cx="3694972" cy="17399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1DD8EA-B864-C54D-8757-79F90A07E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83" y="2033335"/>
            <a:ext cx="3350638" cy="22177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EFC37E-521D-0DD5-D78B-7FBA4756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870" y="4597477"/>
            <a:ext cx="2969009" cy="1981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61D2F0-26C7-1347-C35B-448BA0433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535" y="4377380"/>
            <a:ext cx="2816596" cy="2115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93C49B-BF8A-F373-323B-6F949300263D}"/>
              </a:ext>
            </a:extLst>
          </p:cNvPr>
          <p:cNvSpPr txBox="1"/>
          <p:nvPr/>
        </p:nvSpPr>
        <p:spPr>
          <a:xfrm>
            <a:off x="4911734" y="1286409"/>
            <a:ext cx="2026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Узбекистон</a:t>
            </a:r>
          </a:p>
        </p:txBody>
      </p:sp>
    </p:spTree>
    <p:extLst>
      <p:ext uri="{BB962C8B-B14F-4D97-AF65-F5344CB8AC3E}">
        <p14:creationId xmlns:p14="http://schemas.microsoft.com/office/powerpoint/2010/main" val="418131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441A404-8A4E-D62C-944D-18F1A0524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60339"/>
            <a:ext cx="11963400" cy="910472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</a:rPr>
              <a:t>          </a:t>
            </a: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Ташкента и  его окрестностей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782641E1-ACD2-4BCE-C2A4-31DC18FC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3" y="1331914"/>
            <a:ext cx="2971800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EF4C27A-9B8A-C99B-199C-3601A3404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77" y="1331914"/>
            <a:ext cx="3341353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750B17DB-4305-0561-E01F-8773D8DA0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603" y="3584577"/>
            <a:ext cx="23408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2"/>
                </a:solidFill>
              </a:rPr>
              <a:t>               </a:t>
            </a:r>
            <a:r>
              <a:rPr lang="ru-RU" altLang="ru-RU" b="1" dirty="0">
                <a:solidFill>
                  <a:srgbClr val="002060"/>
                </a:solidFill>
              </a:rPr>
              <a:t>Храм </a:t>
            </a:r>
          </a:p>
          <a:p>
            <a:r>
              <a:rPr lang="ru-RU" altLang="ru-RU" b="1" dirty="0">
                <a:solidFill>
                  <a:srgbClr val="002060"/>
                </a:solidFill>
              </a:rPr>
              <a:t>Александра Невского</a:t>
            </a:r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9DBE7E0B-E877-E7A1-167A-F7757CC67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3556002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       </a:t>
            </a:r>
            <a:r>
              <a:rPr lang="ru-RU" altLang="ru-RU" b="1" dirty="0">
                <a:solidFill>
                  <a:srgbClr val="C00000"/>
                </a:solidFill>
              </a:rPr>
              <a:t>Метро</a:t>
            </a:r>
          </a:p>
        </p:txBody>
      </p:sp>
      <p:pic>
        <p:nvPicPr>
          <p:cNvPr id="7181" name="Picture 13">
            <a:extLst>
              <a:ext uri="{FF2B5EF4-FFF2-40B4-BE49-F238E27FC236}">
                <a16:creationId xmlns:a16="http://schemas.microsoft.com/office/drawing/2014/main" id="{A6C23C38-46DD-E1E8-5E2D-2C7C8DA2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228" y="1331914"/>
            <a:ext cx="3227696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2" name="Text Box 14">
            <a:extLst>
              <a:ext uri="{FF2B5EF4-FFF2-40B4-BE49-F238E27FC236}">
                <a16:creationId xmlns:a16="http://schemas.microsoft.com/office/drawing/2014/main" id="{A967FC22-1377-1F5C-E67E-8E6AA17B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8700" y="3665538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chemeClr val="accent2"/>
                </a:solidFill>
              </a:rPr>
              <a:t>          </a:t>
            </a:r>
            <a:r>
              <a:rPr lang="ru-RU" altLang="ru-RU" b="1" dirty="0">
                <a:solidFill>
                  <a:srgbClr val="002060"/>
                </a:solidFill>
              </a:rPr>
              <a:t>Новая </a:t>
            </a:r>
          </a:p>
          <a:p>
            <a:r>
              <a:rPr lang="ru-RU" altLang="ru-RU" b="1" dirty="0">
                <a:solidFill>
                  <a:srgbClr val="002060"/>
                </a:solidFill>
              </a:rPr>
              <a:t>   мечеть Минор</a:t>
            </a:r>
          </a:p>
        </p:txBody>
      </p:sp>
      <p:pic>
        <p:nvPicPr>
          <p:cNvPr id="7185" name="Picture 17">
            <a:extLst>
              <a:ext uri="{FF2B5EF4-FFF2-40B4-BE49-F238E27FC236}">
                <a16:creationId xmlns:a16="http://schemas.microsoft.com/office/drawing/2014/main" id="{5192DF29-25E6-45A0-E781-611F31DA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4" y="4462840"/>
            <a:ext cx="2971800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C9B5F7D4-D79F-6A35-CD68-7BA97B4EC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24" y="4462840"/>
            <a:ext cx="2819400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9" name="Rectangle 21">
            <a:extLst>
              <a:ext uri="{FF2B5EF4-FFF2-40B4-BE49-F238E27FC236}">
                <a16:creationId xmlns:a16="http://schemas.microsoft.com/office/drawing/2014/main" id="{99A2F453-DA76-1098-45AF-81198C984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024" y="4462840"/>
            <a:ext cx="4267200" cy="64135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FFFF00"/>
                </a:solidFill>
              </a:rPr>
              <a:t>        « Узбекская Швейцария» - </a:t>
            </a:r>
          </a:p>
          <a:p>
            <a:r>
              <a:rPr lang="ru-RU" altLang="ru-RU" b="1" dirty="0">
                <a:solidFill>
                  <a:srgbClr val="FFFF00"/>
                </a:solidFill>
              </a:rPr>
              <a:t>    Чимган – горнолыжный курорт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B080F6-7E0A-919E-5F7B-85D048923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158" y="5218072"/>
            <a:ext cx="2734716" cy="15382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5E0B8-7705-D68A-3E06-8A3A93C2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0474"/>
            <a:ext cx="11963400" cy="120315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малой родине - с любовью, 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новой Родине – с уважением!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C83C2-5B8E-E510-90C5-EA27CD74D45D}"/>
              </a:ext>
            </a:extLst>
          </p:cNvPr>
          <p:cNvSpPr txBox="1"/>
          <p:nvPr/>
        </p:nvSpPr>
        <p:spPr>
          <a:xfrm>
            <a:off x="228600" y="1708484"/>
            <a:ext cx="11734800" cy="21595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«Сейчас  мы живём  далеко от родных мест, но на столе, в вазе с фруктами,   у нас обязательно лежит  виноград  – национальная гордость Молдавии. Вдали от Родины  я часто  вспоминаю  наш «каменный цветок». Именно так переводится на русский язык название города Кишинёв.</a:t>
            </a:r>
          </a:p>
          <a:p>
            <a:pPr>
              <a:spcAft>
                <a:spcPts val="1000"/>
              </a:spcAft>
            </a:pP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Я любила гулять с родителями по его зелёным улицам, отдыхать в уютных  парках, кататься на аттракционах, плавать на лодках на озёрах . Со временем я кое- что уже  забыла. Но когда я вижу по телевизору или на каких-то праздниках молдавские танцы,  мне кажется, что я вновь попадаю в добрую  сказку - мою любимую Молдову.</a:t>
            </a:r>
            <a:endParaRPr lang="ru-RU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FCB56-7A24-09D4-D0A9-DCEC86AE7418}"/>
              </a:ext>
            </a:extLst>
          </p:cNvPr>
          <p:cNvSpPr txBox="1"/>
          <p:nvPr/>
        </p:nvSpPr>
        <p:spPr>
          <a:xfrm>
            <a:off x="868279" y="4650101"/>
            <a:ext cx="10455442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хорошо  в России, у меня  здесь много друзей.  Но на летние каникулы   я всегда езжу в Таджикистан.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я, наверное, вас удивлю: по национальности я не таджик, а узбек. В моей родной стране эти два народа  издавна живут вместе. А разговаривать комфортнее мне  уже стало на русском языке. Сейчас он для меня  является даже любимым предметом в школе. </a:t>
            </a:r>
          </a:p>
        </p:txBody>
      </p:sp>
    </p:spTree>
    <p:extLst>
      <p:ext uri="{BB962C8B-B14F-4D97-AF65-F5344CB8AC3E}">
        <p14:creationId xmlns:p14="http://schemas.microsoft.com/office/powerpoint/2010/main" val="413664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54022-6D56-67A8-BFD5-90AFAAFB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211" y="740083"/>
            <a:ext cx="4808621" cy="7056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Тайна имён детей- инофонов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63981-1A32-D519-1744-7A895FEB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62" y="426257"/>
            <a:ext cx="2840604" cy="3676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E3BA54-909B-9B91-2C11-223E808C7C5B}"/>
              </a:ext>
            </a:extLst>
          </p:cNvPr>
          <p:cNvSpPr txBox="1"/>
          <p:nvPr/>
        </p:nvSpPr>
        <p:spPr>
          <a:xfrm>
            <a:off x="3159295" y="2670819"/>
            <a:ext cx="6044863" cy="3447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Замира (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узб.)- «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сердце, честь; затаённая мечта…»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Гульнара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 узб.)- «цветок граната»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Лазиз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араб.)- «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E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сладкий»</a:t>
            </a:r>
          </a:p>
          <a:p>
            <a:r>
              <a:rPr lang="ru-RU" dirty="0">
                <a:solidFill>
                  <a:srgbClr val="000000"/>
                </a:solidFill>
                <a:highlight>
                  <a:srgbClr val="E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>
                <a:solidFill>
                  <a:srgbClr val="000000"/>
                </a:solidFill>
                <a:highlight>
                  <a:srgbClr val="E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Алишер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узб.)- « </a:t>
            </a:r>
            <a:r>
              <a:rPr lang="ru-RU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лев (тигр) Бога»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Арслан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узб.)- «</a:t>
            </a:r>
            <a:r>
              <a:rPr lang="ru-RU" i="0" dirty="0">
                <a:solidFill>
                  <a:srgbClr val="000000"/>
                </a:solidFill>
                <a:effectLst/>
                <a:highlight>
                  <a:srgbClr val="E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лев» ( самое распр.)</a:t>
            </a:r>
          </a:p>
          <a:p>
            <a:r>
              <a:rPr lang="ru-RU" dirty="0">
                <a:solidFill>
                  <a:srgbClr val="000000"/>
                </a:solidFill>
                <a:highlight>
                  <a:srgbClr val="E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b="1" dirty="0">
                <a:solidFill>
                  <a:srgbClr val="002060"/>
                </a:solidFill>
                <a:highlight>
                  <a:srgbClr val="E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Бобуршох </a:t>
            </a:r>
            <a:r>
              <a:rPr lang="ru-RU" dirty="0">
                <a:highlight>
                  <a:srgbClr val="E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 узб.)- «тигр» + «шах»</a:t>
            </a:r>
          </a:p>
          <a:p>
            <a:r>
              <a:rPr lang="ru-RU" dirty="0">
                <a:highlight>
                  <a:srgbClr val="E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YS Text"/>
              </a:rPr>
              <a:t> </a:t>
            </a:r>
            <a:r>
              <a:rPr lang="ru-RU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YS Text"/>
              </a:rPr>
              <a:t>Сакинат</a:t>
            </a:r>
            <a:r>
              <a:rPr lang="ru-RU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YS Text"/>
              </a:rPr>
              <a:t> </a:t>
            </a:r>
            <a:r>
              <a:rPr lang="ru-RU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–( араб.)</a:t>
            </a:r>
            <a:r>
              <a:rPr lang="ru-RU" dirty="0">
                <a:solidFill>
                  <a:srgbClr val="333333"/>
                </a:solidFill>
                <a:highlight>
                  <a:srgbClr val="FFFFFF"/>
                </a:highlight>
                <a:latin typeface="YS Text"/>
                <a:cs typeface="Times New Roman" panose="02020603050405020304" pitchFamily="18" charset="0"/>
              </a:rPr>
              <a:t>-</a:t>
            </a:r>
            <a:r>
              <a:rPr lang="ru-RU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YS Text"/>
              </a:rPr>
              <a:t> </a:t>
            </a: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«терпеливая», «спокойная» или «умиротворённая». </a:t>
            </a:r>
          </a:p>
          <a:p>
            <a:r>
              <a:rPr lang="ru-RU" dirty="0">
                <a:solidFill>
                  <a:srgbClr val="333333"/>
                </a:solidFill>
                <a:highlight>
                  <a:srgbClr val="FFFFFF"/>
                </a:highlight>
                <a:latin typeface="YS Text"/>
                <a:cs typeface="Times New Roman" panose="02020603050405020304" pitchFamily="18" charset="0"/>
              </a:rPr>
              <a:t>8</a:t>
            </a:r>
            <a:r>
              <a:rPr lang="ru-RU" b="1" dirty="0">
                <a:solidFill>
                  <a:srgbClr val="00206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Азимжон</a:t>
            </a:r>
            <a:r>
              <a:rPr lang="ru-RU" b="1" dirty="0">
                <a:solidFill>
                  <a:srgbClr val="00206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 тадж.)- «великая душа», « великий богатырь»</a:t>
            </a:r>
          </a:p>
          <a:p>
            <a:r>
              <a:rPr lang="ru-RU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b="1" dirty="0">
                <a:solidFill>
                  <a:srgbClr val="00206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Самира</a:t>
            </a:r>
            <a:r>
              <a:rPr lang="ru-RU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 араб.)- «  хорошо говорящая»</a:t>
            </a:r>
          </a:p>
          <a:p>
            <a:r>
              <a:rPr lang="ru-RU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YS Text"/>
              </a:rPr>
              <a:t> </a:t>
            </a:r>
            <a:r>
              <a:rPr lang="ru-RU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Хидоятхон </a:t>
            </a:r>
            <a:r>
              <a:rPr lang="ru-RU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 узбек. или тадж.)- Хидоят - « дар, подарок, правильный путь» +  Хон - « госпожа, повелительница»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9555AD-EB38-6F77-DF76-3A492235A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3" t="5464" r="18186" b="2371"/>
          <a:stretch/>
        </p:blipFill>
        <p:spPr>
          <a:xfrm>
            <a:off x="9372600" y="426258"/>
            <a:ext cx="2684138" cy="36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12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980</Words>
  <Application>Microsoft Office PowerPoint</Application>
  <PresentationFormat>Широкоэкранный</PresentationFormat>
  <Paragraphs>107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OpenSansLight</vt:lpstr>
      <vt:lpstr>Times New Roman</vt:lpstr>
      <vt:lpstr>YS Text</vt:lpstr>
      <vt:lpstr>Тема Office</vt:lpstr>
      <vt:lpstr>КУРО Отдел содержания образования</vt:lpstr>
      <vt:lpstr> Что такое полиэтнический класс? </vt:lpstr>
      <vt:lpstr> Конкурс сочинений « Моё Отечество</vt:lpstr>
      <vt:lpstr>Региональный конкурс сочинений обучающихся с неродным русским языком "Моё Отечество". Культура таджикского народа</vt:lpstr>
      <vt:lpstr>Достопримечательности Душанбе  и его окрестностей</vt:lpstr>
      <vt:lpstr> Региональный конкурс сочинений обучающихся с неродным русским языком "Моё Отечество".  Культура  узбекского народа</vt:lpstr>
      <vt:lpstr>          Достопримечательности Ташкента и  его окрестностей</vt:lpstr>
      <vt:lpstr> О малой родине - с любовью,  о новой Родине – с уважением! </vt:lpstr>
      <vt:lpstr>Тайна имён детей- инофонов</vt:lpstr>
      <vt:lpstr>Олимпиада для обучающихся с неродным русским языком. Что повторяем? </vt:lpstr>
      <vt:lpstr> Игра « Домино народной мудрости» (подбери русские пословицы- синонимы)  </vt:lpstr>
      <vt:lpstr>Игра « Домино народной мудрости» (подбери русские пословицы- синонимы)</vt:lpstr>
      <vt:lpstr>Конкурс чтецов для обучающихся с неродным русским языком  «О великий, могучий, правдивый и свободный русский язык!»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Алефтина Арлова</dc:creator>
  <cp:lastModifiedBy>Алефтина Арлова</cp:lastModifiedBy>
  <cp:revision>41</cp:revision>
  <dcterms:created xsi:type="dcterms:W3CDTF">2024-04-23T16:27:40Z</dcterms:created>
  <dcterms:modified xsi:type="dcterms:W3CDTF">2024-04-24T20:00:26Z</dcterms:modified>
</cp:coreProperties>
</file>